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202937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928417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4069228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931240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D020C7-2E1C-4FE2-B50A-296975952FE8}" type="datetimeFigureOut">
              <a:rPr lang="en-US" smtClean="0"/>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1217779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295211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D020C7-2E1C-4FE2-B50A-296975952FE8}" type="datetimeFigureOut">
              <a:rPr lang="en-US" smtClean="0"/>
              <a:t>8/27/2012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3619883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D020C7-2E1C-4FE2-B50A-296975952FE8}" type="datetimeFigureOut">
              <a:rPr lang="en-US" smtClean="0"/>
              <a:t>8/27/2012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565736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D020C7-2E1C-4FE2-B50A-296975952FE8}" type="datetimeFigureOut">
              <a:rPr lang="en-US" smtClean="0"/>
              <a:t>8/27/2012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4215362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91942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D020C7-2E1C-4FE2-B50A-296975952FE8}" type="datetimeFigureOut">
              <a:rPr lang="en-US" smtClean="0"/>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0F8A9D-B11C-4E71-9762-9D67A46A192A}" type="slidenum">
              <a:rPr lang="en-US" smtClean="0"/>
              <a:t>‹#›</a:t>
            </a:fld>
            <a:endParaRPr lang="en-US"/>
          </a:p>
        </p:txBody>
      </p:sp>
    </p:spTree>
    <p:extLst>
      <p:ext uri="{BB962C8B-B14F-4D97-AF65-F5344CB8AC3E}">
        <p14:creationId xmlns:p14="http://schemas.microsoft.com/office/powerpoint/2010/main" val="1446169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D020C7-2E1C-4FE2-B50A-296975952FE8}" type="datetimeFigureOut">
              <a:rPr lang="en-US" smtClean="0"/>
              <a:t>8/27/2012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A9D-B11C-4E71-9762-9D67A46A192A}" type="slidenum">
              <a:rPr lang="en-US" smtClean="0"/>
              <a:t>‹#›</a:t>
            </a:fld>
            <a:endParaRPr lang="en-US"/>
          </a:p>
        </p:txBody>
      </p:sp>
    </p:spTree>
    <p:extLst>
      <p:ext uri="{BB962C8B-B14F-4D97-AF65-F5344CB8AC3E}">
        <p14:creationId xmlns:p14="http://schemas.microsoft.com/office/powerpoint/2010/main" val="1467210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Geographica</a:t>
            </a:r>
            <a:r>
              <a:rPr lang="en-US" dirty="0"/>
              <a:t>l</a:t>
            </a:r>
            <a:r>
              <a:rPr lang="en-US" dirty="0" smtClean="0"/>
              <a:t> Information Systems (GIS)</a:t>
            </a:r>
            <a:endParaRPr lang="en-US" dirty="0"/>
          </a:p>
        </p:txBody>
      </p:sp>
      <p:sp>
        <p:nvSpPr>
          <p:cNvPr id="3" name="Subtitle 2"/>
          <p:cNvSpPr>
            <a:spLocks noGrp="1"/>
          </p:cNvSpPr>
          <p:nvPr>
            <p:ph type="subTitle" idx="1"/>
          </p:nvPr>
        </p:nvSpPr>
        <p:spPr/>
        <p:txBody>
          <a:bodyPr>
            <a:normAutofit/>
          </a:bodyPr>
          <a:lstStyle/>
          <a:p>
            <a:r>
              <a:rPr lang="en-US" dirty="0" smtClean="0"/>
              <a:t>Engineer Salahuddin Jokhio, E.B, E.M</a:t>
            </a:r>
          </a:p>
          <a:p>
            <a:r>
              <a:rPr lang="en-US" dirty="0" smtClean="0"/>
              <a:t>Lecturer, CSE, IICT</a:t>
            </a:r>
          </a:p>
          <a:p>
            <a:r>
              <a:rPr lang="en-US" dirty="0" smtClean="0"/>
              <a:t>MUET Jamshoro, Sindh, Pakistan</a:t>
            </a:r>
            <a:endParaRPr lang="en-US" dirty="0"/>
          </a:p>
        </p:txBody>
      </p:sp>
      <p:sp>
        <p:nvSpPr>
          <p:cNvPr id="4" name="TextBox 3"/>
          <p:cNvSpPr txBox="1"/>
          <p:nvPr/>
        </p:nvSpPr>
        <p:spPr>
          <a:xfrm>
            <a:off x="2133600" y="1330404"/>
            <a:ext cx="4953000" cy="1107996"/>
          </a:xfrm>
          <a:prstGeom prst="rect">
            <a:avLst/>
          </a:prstGeom>
          <a:noFill/>
        </p:spPr>
        <p:txBody>
          <a:bodyPr wrap="square" rtlCol="0">
            <a:spAutoFit/>
          </a:bodyPr>
          <a:lstStyle/>
          <a:p>
            <a:r>
              <a:rPr lang="en-US" sz="6600" dirty="0" smtClean="0"/>
              <a:t>LECTURE # 07</a:t>
            </a:r>
            <a:endParaRPr lang="en-US" sz="6600" dirty="0"/>
          </a:p>
        </p:txBody>
      </p:sp>
    </p:spTree>
    <p:extLst>
      <p:ext uri="{BB962C8B-B14F-4D97-AF65-F5344CB8AC3E}">
        <p14:creationId xmlns:p14="http://schemas.microsoft.com/office/powerpoint/2010/main" val="3873562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Model</a:t>
            </a:r>
            <a:endParaRPr lang="en-US" dirty="0"/>
          </a:p>
        </p:txBody>
      </p:sp>
      <p:sp>
        <p:nvSpPr>
          <p:cNvPr id="3" name="Content Placeholder 2"/>
          <p:cNvSpPr>
            <a:spLocks noGrp="1"/>
          </p:cNvSpPr>
          <p:nvPr>
            <p:ph idx="1"/>
          </p:nvPr>
        </p:nvSpPr>
        <p:spPr>
          <a:xfrm>
            <a:off x="457200" y="1600200"/>
            <a:ext cx="8229600" cy="4724400"/>
          </a:xfrm>
        </p:spPr>
        <p:txBody>
          <a:bodyPr>
            <a:normAutofit fontScale="85000" lnSpcReduction="20000"/>
          </a:bodyPr>
          <a:lstStyle/>
          <a:p>
            <a:pPr algn="just"/>
            <a:r>
              <a:rPr lang="en-US" dirty="0"/>
              <a:t>The network database organizes data in a network or </a:t>
            </a:r>
            <a:r>
              <a:rPr lang="en-US" i="1" dirty="0" err="1"/>
              <a:t>plex</a:t>
            </a:r>
            <a:r>
              <a:rPr lang="en-US" i="1" dirty="0"/>
              <a:t> </a:t>
            </a:r>
            <a:r>
              <a:rPr lang="en-US" dirty="0"/>
              <a:t>structure. Any column in a </a:t>
            </a:r>
            <a:r>
              <a:rPr lang="en-US" i="1" dirty="0" err="1"/>
              <a:t>plex</a:t>
            </a:r>
            <a:r>
              <a:rPr lang="en-US" dirty="0"/>
              <a:t> structure can be linked to any other. Like a tree structure, a </a:t>
            </a:r>
            <a:r>
              <a:rPr lang="en-US" i="1" dirty="0" err="1"/>
              <a:t>plex</a:t>
            </a:r>
            <a:r>
              <a:rPr lang="en-US" dirty="0"/>
              <a:t> structure can be described in terms of </a:t>
            </a:r>
            <a:r>
              <a:rPr lang="en-US" i="1" dirty="0"/>
              <a:t>parents </a:t>
            </a:r>
            <a:r>
              <a:rPr lang="en-US" dirty="0"/>
              <a:t>and </a:t>
            </a:r>
            <a:r>
              <a:rPr lang="en-US" i="1" dirty="0"/>
              <a:t>children</a:t>
            </a:r>
            <a:r>
              <a:rPr lang="en-US" dirty="0"/>
              <a:t>. </a:t>
            </a:r>
            <a:r>
              <a:rPr lang="en-US" dirty="0" smtClean="0"/>
              <a:t>This </a:t>
            </a:r>
            <a:r>
              <a:rPr lang="en-US" dirty="0"/>
              <a:t>model allows for children to have more than one parent. </a:t>
            </a:r>
          </a:p>
          <a:p>
            <a:pPr algn="just"/>
            <a:r>
              <a:rPr lang="en-US" b="1" dirty="0">
                <a:solidFill>
                  <a:srgbClr val="FF0000"/>
                </a:solidFill>
              </a:rPr>
              <a:t>Network DBMS have not found much more acceptance in GIS than the hierarchical DBMS</a:t>
            </a:r>
            <a:r>
              <a:rPr lang="en-US" dirty="0">
                <a:solidFill>
                  <a:srgbClr val="FF0000"/>
                </a:solidFill>
              </a:rPr>
              <a:t>.</a:t>
            </a:r>
            <a:r>
              <a:rPr lang="en-US" dirty="0"/>
              <a:t> </a:t>
            </a:r>
            <a:endParaRPr lang="en-US" dirty="0" smtClean="0"/>
          </a:p>
          <a:p>
            <a:pPr algn="just"/>
            <a:r>
              <a:rPr lang="en-US" dirty="0" smtClean="0"/>
              <a:t>They </a:t>
            </a:r>
            <a:r>
              <a:rPr lang="en-US" dirty="0"/>
              <a:t>have the same flexibility limitations as hierarchical databases; </a:t>
            </a:r>
            <a:r>
              <a:rPr lang="en-US" dirty="0" smtClean="0"/>
              <a:t>However</a:t>
            </a:r>
            <a:r>
              <a:rPr lang="en-US" dirty="0"/>
              <a:t>, network databases tend to become overly complex too easily. In this regard it is easy to lose control and understanding of the relationships between elements. </a:t>
            </a:r>
          </a:p>
          <a:p>
            <a:pPr algn="just"/>
            <a:endParaRPr lang="en-US" dirty="0"/>
          </a:p>
        </p:txBody>
      </p:sp>
    </p:spTree>
    <p:extLst>
      <p:ext uri="{BB962C8B-B14F-4D97-AF65-F5344CB8AC3E}">
        <p14:creationId xmlns:p14="http://schemas.microsoft.com/office/powerpoint/2010/main" val="3146466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Attribute </a:t>
            </a:r>
            <a:r>
              <a:rPr lang="en-US" smtClean="0"/>
              <a:t>data modeling </a:t>
            </a:r>
            <a:br>
              <a:rPr lang="en-US" smtClean="0"/>
            </a:br>
            <a:r>
              <a:rPr lang="en-US" smtClean="0"/>
              <a:t>(part 1)</a:t>
            </a:r>
            <a:endParaRPr lang="en-US" dirty="0"/>
          </a:p>
        </p:txBody>
      </p:sp>
      <p:sp>
        <p:nvSpPr>
          <p:cNvPr id="5" name="Text Placeholder 4"/>
          <p:cNvSpPr>
            <a:spLocks noGrp="1"/>
          </p:cNvSpPr>
          <p:nvPr>
            <p:ph type="body" idx="1"/>
          </p:nvPr>
        </p:nvSpPr>
        <p:spPr/>
        <p:txBody>
          <a:bodyPr/>
          <a:lstStyle/>
          <a:p>
            <a:r>
              <a:rPr lang="en-US" dirty="0" smtClean="0"/>
              <a:t>This lecture is on</a:t>
            </a:r>
            <a:endParaRPr lang="en-US" dirty="0"/>
          </a:p>
        </p:txBody>
      </p:sp>
    </p:spTree>
    <p:extLst>
      <p:ext uri="{BB962C8B-B14F-4D97-AF65-F5344CB8AC3E}">
        <p14:creationId xmlns:p14="http://schemas.microsoft.com/office/powerpoint/2010/main" val="3842815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 Data Modeling</a:t>
            </a:r>
            <a:endParaRPr lang="en-US" dirty="0"/>
          </a:p>
        </p:txBody>
      </p:sp>
      <p:sp>
        <p:nvSpPr>
          <p:cNvPr id="3" name="Content Placeholder 2"/>
          <p:cNvSpPr>
            <a:spLocks noGrp="1"/>
          </p:cNvSpPr>
          <p:nvPr>
            <p:ph idx="1"/>
          </p:nvPr>
        </p:nvSpPr>
        <p:spPr/>
        <p:txBody>
          <a:bodyPr/>
          <a:lstStyle/>
          <a:p>
            <a:r>
              <a:rPr lang="en-US" dirty="0" smtClean="0"/>
              <a:t>Review</a:t>
            </a:r>
          </a:p>
          <a:p>
            <a:pPr lvl="1"/>
            <a:r>
              <a:rPr lang="en-US" dirty="0" smtClean="0"/>
              <a:t>As we know, there are two categories of data in GIS.</a:t>
            </a:r>
          </a:p>
          <a:p>
            <a:pPr lvl="1"/>
            <a:r>
              <a:rPr lang="en-US" dirty="0" smtClean="0"/>
              <a:t>Spatial(Two types)</a:t>
            </a:r>
          </a:p>
          <a:p>
            <a:pPr lvl="2"/>
            <a:r>
              <a:rPr lang="en-US" dirty="0" smtClean="0"/>
              <a:t>Vector</a:t>
            </a:r>
          </a:p>
          <a:p>
            <a:pPr lvl="2"/>
            <a:r>
              <a:rPr lang="en-US" dirty="0" smtClean="0"/>
              <a:t>Raster</a:t>
            </a:r>
          </a:p>
          <a:p>
            <a:pPr lvl="1"/>
            <a:r>
              <a:rPr lang="en-US" dirty="0" smtClean="0"/>
              <a:t>Attribute</a:t>
            </a:r>
          </a:p>
          <a:p>
            <a:r>
              <a:rPr lang="en-US" dirty="0" smtClean="0"/>
              <a:t>Attribute data modeling…</a:t>
            </a:r>
            <a:endParaRPr lang="en-US" dirty="0"/>
          </a:p>
        </p:txBody>
      </p:sp>
    </p:spTree>
    <p:extLst>
      <p:ext uri="{BB962C8B-B14F-4D97-AF65-F5344CB8AC3E}">
        <p14:creationId xmlns:p14="http://schemas.microsoft.com/office/powerpoint/2010/main" val="1705882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 Data</a:t>
            </a:r>
            <a:endParaRPr lang="en-US" dirty="0"/>
          </a:p>
        </p:txBody>
      </p:sp>
      <p:sp>
        <p:nvSpPr>
          <p:cNvPr id="3" name="Content Placeholder 2"/>
          <p:cNvSpPr>
            <a:spLocks noGrp="1"/>
          </p:cNvSpPr>
          <p:nvPr>
            <p:ph idx="1"/>
          </p:nvPr>
        </p:nvSpPr>
        <p:spPr/>
        <p:txBody>
          <a:bodyPr/>
          <a:lstStyle/>
          <a:p>
            <a:r>
              <a:rPr lang="en-US" dirty="0" smtClean="0"/>
              <a:t>A dimension.</a:t>
            </a:r>
          </a:p>
          <a:p>
            <a:r>
              <a:rPr lang="en-US" dirty="0" smtClean="0"/>
              <a:t>A property.</a:t>
            </a:r>
          </a:p>
          <a:p>
            <a:r>
              <a:rPr lang="en-US" dirty="0" smtClean="0"/>
              <a:t>A characteristic.</a:t>
            </a:r>
          </a:p>
          <a:p>
            <a:r>
              <a:rPr lang="en-US" dirty="0" smtClean="0"/>
              <a:t>A Property or characteristic associated with some geographic feature in a map, would be a geo- attribute in GIS.</a:t>
            </a:r>
          </a:p>
          <a:p>
            <a:r>
              <a:rPr lang="en-US" dirty="0"/>
              <a:t>A separate data model is used to store and maintain attribute data for GIS software.</a:t>
            </a:r>
          </a:p>
        </p:txBody>
      </p:sp>
    </p:spTree>
    <p:extLst>
      <p:ext uri="{BB962C8B-B14F-4D97-AF65-F5344CB8AC3E}">
        <p14:creationId xmlns:p14="http://schemas.microsoft.com/office/powerpoint/2010/main" val="1033684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 Data examples</a:t>
            </a:r>
            <a:endParaRPr lang="en-US" dirty="0"/>
          </a:p>
        </p:txBody>
      </p:sp>
      <p:sp>
        <p:nvSpPr>
          <p:cNvPr id="3" name="Content Placeholder 2"/>
          <p:cNvSpPr>
            <a:spLocks noGrp="1"/>
          </p:cNvSpPr>
          <p:nvPr>
            <p:ph idx="1"/>
          </p:nvPr>
        </p:nvSpPr>
        <p:spPr/>
        <p:txBody>
          <a:bodyPr/>
          <a:lstStyle/>
          <a:p>
            <a:r>
              <a:rPr lang="en-US" dirty="0" smtClean="0"/>
              <a:t>Height/Altitude of a location.</a:t>
            </a:r>
          </a:p>
          <a:p>
            <a:r>
              <a:rPr lang="en-US" dirty="0" smtClean="0"/>
              <a:t>Population of humans/ animals and other species at specific spatial region.</a:t>
            </a:r>
          </a:p>
          <a:p>
            <a:r>
              <a:rPr lang="en-US" dirty="0" smtClean="0"/>
              <a:t>Type of area, metropolitan, rural, urban, township, terrain, desert etc.</a:t>
            </a:r>
          </a:p>
          <a:p>
            <a:r>
              <a:rPr lang="en-US" dirty="0" smtClean="0"/>
              <a:t>In case of aqua region, swimming pool, river, canal, ocean, sea, </a:t>
            </a:r>
          </a:p>
          <a:p>
            <a:r>
              <a:rPr lang="en-US" dirty="0" smtClean="0"/>
              <a:t>And much more…</a:t>
            </a:r>
          </a:p>
          <a:p>
            <a:endParaRPr lang="en-US" dirty="0"/>
          </a:p>
        </p:txBody>
      </p:sp>
    </p:spTree>
    <p:extLst>
      <p:ext uri="{BB962C8B-B14F-4D97-AF65-F5344CB8AC3E}">
        <p14:creationId xmlns:p14="http://schemas.microsoft.com/office/powerpoint/2010/main" val="96613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 data modeling</a:t>
            </a:r>
            <a:endParaRPr lang="en-US" dirty="0"/>
          </a:p>
        </p:txBody>
      </p:sp>
      <p:sp>
        <p:nvSpPr>
          <p:cNvPr id="3" name="Content Placeholder 2"/>
          <p:cNvSpPr>
            <a:spLocks noGrp="1"/>
          </p:cNvSpPr>
          <p:nvPr>
            <p:ph idx="1"/>
          </p:nvPr>
        </p:nvSpPr>
        <p:spPr>
          <a:xfrm>
            <a:off x="457200" y="1600200"/>
            <a:ext cx="8229600" cy="4876800"/>
          </a:xfrm>
        </p:spPr>
        <p:txBody>
          <a:bodyPr>
            <a:normAutofit fontScale="92500" lnSpcReduction="20000"/>
          </a:bodyPr>
          <a:lstStyle/>
          <a:p>
            <a:pPr algn="just"/>
            <a:r>
              <a:rPr lang="en-US" dirty="0"/>
              <a:t>A variety of different data models exist for the storage and management of attribute data. The most common are:</a:t>
            </a:r>
          </a:p>
          <a:p>
            <a:pPr algn="just"/>
            <a:r>
              <a:rPr lang="en-US" sz="2800" b="1" dirty="0">
                <a:solidFill>
                  <a:srgbClr val="FF0000"/>
                </a:solidFill>
              </a:rPr>
              <a:t>Tabular</a:t>
            </a:r>
          </a:p>
          <a:p>
            <a:pPr algn="just"/>
            <a:r>
              <a:rPr lang="en-US" sz="2800" b="1" dirty="0" smtClean="0">
                <a:solidFill>
                  <a:srgbClr val="FF0000"/>
                </a:solidFill>
              </a:rPr>
              <a:t>Hierarchical</a:t>
            </a:r>
            <a:endParaRPr lang="en-US" sz="2800" b="1" dirty="0">
              <a:solidFill>
                <a:srgbClr val="FF0000"/>
              </a:solidFill>
            </a:endParaRPr>
          </a:p>
          <a:p>
            <a:pPr algn="just"/>
            <a:r>
              <a:rPr lang="en-US" sz="2800" b="1" dirty="0">
                <a:solidFill>
                  <a:srgbClr val="FF0000"/>
                </a:solidFill>
              </a:rPr>
              <a:t>Network</a:t>
            </a:r>
          </a:p>
          <a:p>
            <a:pPr algn="just"/>
            <a:r>
              <a:rPr lang="en-US" sz="2800" b="1" dirty="0">
                <a:solidFill>
                  <a:srgbClr val="FF0000"/>
                </a:solidFill>
              </a:rPr>
              <a:t>Relational</a:t>
            </a:r>
          </a:p>
          <a:p>
            <a:pPr algn="just"/>
            <a:r>
              <a:rPr lang="en-US" sz="2800" b="1" dirty="0">
                <a:solidFill>
                  <a:srgbClr val="FF0000"/>
                </a:solidFill>
              </a:rPr>
              <a:t>Object </a:t>
            </a:r>
            <a:r>
              <a:rPr lang="en-US" sz="2800" b="1" dirty="0" smtClean="0">
                <a:solidFill>
                  <a:srgbClr val="FF0000"/>
                </a:solidFill>
              </a:rPr>
              <a:t>Oriented</a:t>
            </a:r>
            <a:endParaRPr lang="en-US" b="1" dirty="0" smtClean="0">
              <a:solidFill>
                <a:srgbClr val="FF0000"/>
              </a:solidFill>
            </a:endParaRPr>
          </a:p>
          <a:p>
            <a:pPr algn="just"/>
            <a:r>
              <a:rPr lang="en-US" dirty="0"/>
              <a:t>These data models may exist internally within the GIS software, or may be reflected in external commercial Database Management Software (DBMS</a:t>
            </a:r>
            <a:r>
              <a:rPr lang="en-US" dirty="0" smtClean="0"/>
              <a:t>).</a:t>
            </a:r>
            <a:endParaRPr lang="en-US" dirty="0"/>
          </a:p>
        </p:txBody>
      </p:sp>
      <p:sp>
        <p:nvSpPr>
          <p:cNvPr id="4" name="TextBox 3"/>
          <p:cNvSpPr txBox="1"/>
          <p:nvPr/>
        </p:nvSpPr>
        <p:spPr>
          <a:xfrm>
            <a:off x="4267200" y="2514600"/>
            <a:ext cx="3733800" cy="2246769"/>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a:t>The relational database model is the most widely accepted for managing the attributes of geographic data.</a:t>
            </a:r>
          </a:p>
        </p:txBody>
      </p:sp>
    </p:spTree>
    <p:extLst>
      <p:ext uri="{BB962C8B-B14F-4D97-AF65-F5344CB8AC3E}">
        <p14:creationId xmlns:p14="http://schemas.microsoft.com/office/powerpoint/2010/main" val="3719934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 Data Models</a:t>
            </a:r>
            <a:endParaRPr lang="en-US" dirty="0"/>
          </a:p>
        </p:txBody>
      </p:sp>
      <p:sp>
        <p:nvSpPr>
          <p:cNvPr id="3" name="Content Placeholder 2"/>
          <p:cNvSpPr>
            <a:spLocks noGrp="1"/>
          </p:cNvSpPr>
          <p:nvPr>
            <p:ph idx="1"/>
          </p:nvPr>
        </p:nvSpPr>
        <p:spPr/>
        <p:txBody>
          <a:bodyPr/>
          <a:lstStyle/>
          <a:p>
            <a:pPr algn="just"/>
            <a:r>
              <a:rPr lang="en-US" dirty="0"/>
              <a:t>The tabular model is the manner in which most early GIS software packages stored their attribute data. </a:t>
            </a:r>
            <a:endParaRPr lang="en-US" dirty="0" smtClean="0"/>
          </a:p>
          <a:p>
            <a:pPr algn="just"/>
            <a:r>
              <a:rPr lang="en-US" dirty="0" smtClean="0"/>
              <a:t>The </a:t>
            </a:r>
            <a:r>
              <a:rPr lang="en-US" dirty="0"/>
              <a:t>next three models are those most commonly implemented in database management systems (DBMS). </a:t>
            </a:r>
            <a:endParaRPr lang="en-US" dirty="0" smtClean="0"/>
          </a:p>
          <a:p>
            <a:pPr algn="just"/>
            <a:r>
              <a:rPr lang="en-US" dirty="0" smtClean="0"/>
              <a:t>The </a:t>
            </a:r>
            <a:r>
              <a:rPr lang="en-US" dirty="0"/>
              <a:t>object oriented is newer but rapidly gaining in popularity for some applications</a:t>
            </a:r>
            <a:r>
              <a:rPr lang="en-US" dirty="0" smtClean="0"/>
              <a:t>.</a:t>
            </a:r>
            <a:endParaRPr lang="en-US" dirty="0"/>
          </a:p>
        </p:txBody>
      </p:sp>
    </p:spTree>
    <p:extLst>
      <p:ext uri="{BB962C8B-B14F-4D97-AF65-F5344CB8AC3E}">
        <p14:creationId xmlns:p14="http://schemas.microsoft.com/office/powerpoint/2010/main" val="3238991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Tabular Data Model</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 simple tabular model stores attribute data as sequential data files with fixed formats (or comma delimited for ASCII data), for the location of attribute values in a predefined record structure. </a:t>
            </a:r>
            <a:endParaRPr lang="en-US" dirty="0" smtClean="0"/>
          </a:p>
          <a:p>
            <a:pPr algn="just"/>
            <a:r>
              <a:rPr lang="en-US" dirty="0" smtClean="0">
                <a:solidFill>
                  <a:srgbClr val="FF0000"/>
                </a:solidFill>
                <a:sym typeface="Wingdings" pitchFamily="2" charset="2"/>
              </a:rPr>
              <a:t></a:t>
            </a:r>
            <a:r>
              <a:rPr lang="en-US" dirty="0" smtClean="0"/>
              <a:t>This </a:t>
            </a:r>
            <a:r>
              <a:rPr lang="en-US" dirty="0"/>
              <a:t>type of data model is outdated in the GIS arena. </a:t>
            </a:r>
            <a:endParaRPr lang="en-US" dirty="0" smtClean="0"/>
          </a:p>
          <a:p>
            <a:pPr algn="just"/>
            <a:r>
              <a:rPr lang="en-US" dirty="0" smtClean="0"/>
              <a:t>It </a:t>
            </a:r>
            <a:r>
              <a:rPr lang="en-US" dirty="0"/>
              <a:t>lacks any method of checking data integrity, as well as being inefficient with respect to data storage, e.g. limited indexing capability for attributes or records, etc. </a:t>
            </a:r>
          </a:p>
          <a:p>
            <a:pPr algn="just"/>
            <a:endParaRPr lang="en-US" dirty="0"/>
          </a:p>
        </p:txBody>
      </p:sp>
    </p:spTree>
    <p:extLst>
      <p:ext uri="{BB962C8B-B14F-4D97-AF65-F5344CB8AC3E}">
        <p14:creationId xmlns:p14="http://schemas.microsoft.com/office/powerpoint/2010/main" val="4131710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Hierarchical Model</a:t>
            </a:r>
          </a:p>
        </p:txBody>
      </p:sp>
      <p:sp>
        <p:nvSpPr>
          <p:cNvPr id="3" name="Content Placeholder 2"/>
          <p:cNvSpPr>
            <a:spLocks noGrp="1"/>
          </p:cNvSpPr>
          <p:nvPr>
            <p:ph idx="1"/>
          </p:nvPr>
        </p:nvSpPr>
        <p:spPr/>
        <p:txBody>
          <a:bodyPr>
            <a:normAutofit fontScale="85000" lnSpcReduction="10000"/>
          </a:bodyPr>
          <a:lstStyle/>
          <a:p>
            <a:pPr algn="just"/>
            <a:r>
              <a:rPr lang="en-US" dirty="0"/>
              <a:t>The hierarchical database organizes data in a </a:t>
            </a:r>
            <a:r>
              <a:rPr lang="en-US" i="1" dirty="0"/>
              <a:t>tree </a:t>
            </a:r>
            <a:r>
              <a:rPr lang="en-US" dirty="0"/>
              <a:t>structure. Data is structured downward in a </a:t>
            </a:r>
            <a:r>
              <a:rPr lang="en-US" i="1" dirty="0"/>
              <a:t>hierarchy </a:t>
            </a:r>
            <a:r>
              <a:rPr lang="en-US" dirty="0"/>
              <a:t>of tables. Any level in the hierarchy can have unlimited </a:t>
            </a:r>
            <a:r>
              <a:rPr lang="en-US" i="1" dirty="0"/>
              <a:t>children</a:t>
            </a:r>
            <a:r>
              <a:rPr lang="en-US" dirty="0"/>
              <a:t>, but any </a:t>
            </a:r>
            <a:r>
              <a:rPr lang="en-US" i="1" dirty="0"/>
              <a:t>child </a:t>
            </a:r>
            <a:r>
              <a:rPr lang="en-US" dirty="0"/>
              <a:t>can have only one </a:t>
            </a:r>
            <a:r>
              <a:rPr lang="en-US" i="1" dirty="0"/>
              <a:t>parent</a:t>
            </a:r>
            <a:r>
              <a:rPr lang="en-US" dirty="0"/>
              <a:t>. </a:t>
            </a:r>
            <a:endParaRPr lang="en-US" dirty="0" smtClean="0"/>
          </a:p>
          <a:p>
            <a:pPr algn="just"/>
            <a:r>
              <a:rPr lang="en-US" b="1" dirty="0" smtClean="0">
                <a:solidFill>
                  <a:srgbClr val="FF0000"/>
                </a:solidFill>
              </a:rPr>
              <a:t>Hierarchical </a:t>
            </a:r>
            <a:r>
              <a:rPr lang="en-US" b="1" dirty="0">
                <a:solidFill>
                  <a:srgbClr val="FF0000"/>
                </a:solidFill>
              </a:rPr>
              <a:t>DBMS have not gained any noticeable acceptance for use within GIS</a:t>
            </a:r>
            <a:r>
              <a:rPr lang="en-US" dirty="0">
                <a:solidFill>
                  <a:srgbClr val="FF0000"/>
                </a:solidFill>
              </a:rPr>
              <a:t>.</a:t>
            </a:r>
            <a:r>
              <a:rPr lang="en-US" dirty="0"/>
              <a:t> </a:t>
            </a:r>
            <a:endParaRPr lang="en-US" dirty="0" smtClean="0"/>
          </a:p>
          <a:p>
            <a:pPr algn="just"/>
            <a:r>
              <a:rPr lang="en-US" dirty="0" smtClean="0"/>
              <a:t>They </a:t>
            </a:r>
            <a:r>
              <a:rPr lang="en-US" dirty="0"/>
              <a:t>are oriented for data sets that are very stable, where primary relationships among the data change infrequently or never at all. Also, the limitation on the number of parents that an element may have is not always </a:t>
            </a:r>
            <a:r>
              <a:rPr lang="en-US" dirty="0" smtClean="0"/>
              <a:t>conducive to </a:t>
            </a:r>
            <a:r>
              <a:rPr lang="en-US" dirty="0"/>
              <a:t>actual geographic phenomenon. </a:t>
            </a:r>
          </a:p>
          <a:p>
            <a:pPr algn="just"/>
            <a:endParaRPr lang="en-US" dirty="0"/>
          </a:p>
        </p:txBody>
      </p:sp>
    </p:spTree>
    <p:extLst>
      <p:ext uri="{BB962C8B-B14F-4D97-AF65-F5344CB8AC3E}">
        <p14:creationId xmlns:p14="http://schemas.microsoft.com/office/powerpoint/2010/main" val="1798647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586</Words>
  <Application>Microsoft Office PowerPoint</Application>
  <PresentationFormat>On-screen Show (4:3)</PresentationFormat>
  <Paragraphs>52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Introduction to Geographical Information Systems (GIS)</vt:lpstr>
      <vt:lpstr>Attribute data modeling  (part 1)</vt:lpstr>
      <vt:lpstr>Attribute Data Modeling</vt:lpstr>
      <vt:lpstr>Attribute Data</vt:lpstr>
      <vt:lpstr>Attribute Data examples</vt:lpstr>
      <vt:lpstr>Attribute data modeling</vt:lpstr>
      <vt:lpstr>Attribute Data Models</vt:lpstr>
      <vt:lpstr>Tabular Data Model</vt:lpstr>
      <vt:lpstr>Hierarchical Model</vt:lpstr>
      <vt:lpstr>Network Model</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Geographical Information Systems (GIS)</dc:title>
  <dc:creator>salahuddin jokhio</dc:creator>
  <cp:lastModifiedBy>salahuddin jokhio</cp:lastModifiedBy>
  <cp:revision>9</cp:revision>
  <dcterms:created xsi:type="dcterms:W3CDTF">2012-08-27T01:22:39Z</dcterms:created>
  <dcterms:modified xsi:type="dcterms:W3CDTF">2012-08-27T01:37:03Z</dcterms:modified>
</cp:coreProperties>
</file>